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4" roundtripDataSignature="AMtx7mjBNFv8EY/txkOaXKzPTbTzSX+G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9bf6efe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d9bf6efe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9c435337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d9c435337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b8d6f7b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db8d6f7b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b8d6f7bc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db8d6f7bc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b8d13efe3_6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db8d13efe3_6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b8d13efe3_6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db8d13efe3_6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baf2b541f_1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dbaf2b541f_1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9c435337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d9c435337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0" Type="http://schemas.openxmlformats.org/officeDocument/2006/relationships/image" Target="../media/image4.png"/><Relationship Id="rId9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hyperlink" Target="mailto:evandromariano49@gmail.com" TargetMode="External"/><Relationship Id="rId8" Type="http://schemas.openxmlformats.org/officeDocument/2006/relationships/hyperlink" Target="https://github.com/EvanJoseph7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0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1d9bf6efefc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1d9bf6efefc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d9bf6efefc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96100"/>
            <a:ext cx="9144000" cy="32127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d9bf6efefc_0_39"/>
          <p:cNvSpPr txBox="1"/>
          <p:nvPr/>
        </p:nvSpPr>
        <p:spPr>
          <a:xfrm>
            <a:off x="408175" y="1096175"/>
            <a:ext cx="486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 à Inteligência Artificial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d9bf6efefc_0_39"/>
          <p:cNvSpPr txBox="1"/>
          <p:nvPr/>
        </p:nvSpPr>
        <p:spPr>
          <a:xfrm>
            <a:off x="460125" y="2633725"/>
            <a:ext cx="184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Apresentado por: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Evandro Mariano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1d9bf6efefc_0_39"/>
          <p:cNvPicPr preferRelativeResize="0"/>
          <p:nvPr/>
        </p:nvPicPr>
        <p:blipFill rotWithShape="1">
          <a:blip r:embed="rId6">
            <a:alphaModFix/>
          </a:blip>
          <a:srcRect b="3557" l="-1960" r="1960" t="-3560"/>
          <a:stretch/>
        </p:blipFill>
        <p:spPr>
          <a:xfrm>
            <a:off x="460125" y="1573175"/>
            <a:ext cx="2062155" cy="11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d9bf6efefc_0_39"/>
          <p:cNvSpPr txBox="1"/>
          <p:nvPr/>
        </p:nvSpPr>
        <p:spPr>
          <a:xfrm>
            <a:off x="712775" y="3372725"/>
            <a:ext cx="3796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evandromariano49@gmail.com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https://github.com/EvanJoseph78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9bf6efefc_0_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3320" y="3692699"/>
            <a:ext cx="257025" cy="2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9bf6efefc_0_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618" y="3435674"/>
            <a:ext cx="257025" cy="2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d9c435337f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1d9c435337f_1_26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6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O que é o conjunto de dados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Data Sets?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d9c435337f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d9c435337f_1_26"/>
          <p:cNvPicPr preferRelativeResize="0"/>
          <p:nvPr/>
        </p:nvPicPr>
        <p:blipFill rotWithShape="1">
          <a:blip r:embed="rId5">
            <a:alphaModFix/>
          </a:blip>
          <a:srcRect b="0" l="4637" r="56396" t="0"/>
          <a:stretch/>
        </p:blipFill>
        <p:spPr>
          <a:xfrm>
            <a:off x="5178049" y="77542"/>
            <a:ext cx="1732350" cy="139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1d9c435337f_1_26"/>
          <p:cNvPicPr preferRelativeResize="0"/>
          <p:nvPr/>
        </p:nvPicPr>
        <p:blipFill rotWithShape="1">
          <a:blip r:embed="rId6">
            <a:alphaModFix/>
          </a:blip>
          <a:srcRect b="20683" l="0" r="0" t="21606"/>
          <a:stretch/>
        </p:blipFill>
        <p:spPr>
          <a:xfrm>
            <a:off x="5178062" y="1960375"/>
            <a:ext cx="1732325" cy="13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d9c435337f_1_26"/>
          <p:cNvPicPr preferRelativeResize="0"/>
          <p:nvPr/>
        </p:nvPicPr>
        <p:blipFill rotWithShape="1">
          <a:blip r:embed="rId7">
            <a:alphaModFix/>
          </a:blip>
          <a:srcRect b="48200" l="9548" r="35031" t="21876"/>
          <a:stretch/>
        </p:blipFill>
        <p:spPr>
          <a:xfrm>
            <a:off x="4934025" y="3874575"/>
            <a:ext cx="2220401" cy="11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1d9c435337f_1_26"/>
          <p:cNvSpPr/>
          <p:nvPr/>
        </p:nvSpPr>
        <p:spPr>
          <a:xfrm>
            <a:off x="5891075" y="1531375"/>
            <a:ext cx="306300" cy="35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d9c435337f_1_26"/>
          <p:cNvSpPr/>
          <p:nvPr/>
        </p:nvSpPr>
        <p:spPr>
          <a:xfrm>
            <a:off x="5891075" y="3429875"/>
            <a:ext cx="306300" cy="35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1db8d6f7bc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db8d6f7bc8_0_0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6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Exemplo de estrutura de dados!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g1db8d6f7bc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db8d6f7bc8_0_0"/>
          <p:cNvPicPr preferRelativeResize="0"/>
          <p:nvPr/>
        </p:nvPicPr>
        <p:blipFill rotWithShape="1">
          <a:blip r:embed="rId5">
            <a:alphaModFix/>
          </a:blip>
          <a:srcRect b="32018" l="18140" r="20924" t="27441"/>
          <a:stretch/>
        </p:blipFill>
        <p:spPr>
          <a:xfrm>
            <a:off x="3577113" y="685075"/>
            <a:ext cx="5372050" cy="20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db8d6f7bc8_0_0"/>
          <p:cNvSpPr/>
          <p:nvPr/>
        </p:nvSpPr>
        <p:spPr>
          <a:xfrm>
            <a:off x="4845750" y="113850"/>
            <a:ext cx="25992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Tabela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4" name="Google Shape;84;g1db8d6f7bc8_0_0"/>
          <p:cNvSpPr/>
          <p:nvPr/>
        </p:nvSpPr>
        <p:spPr>
          <a:xfrm>
            <a:off x="4845738" y="2785500"/>
            <a:ext cx="25992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Formato de arquivos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5" name="Google Shape;85;g1db8d6f7bc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2763" y="3138900"/>
            <a:ext cx="1505175" cy="15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db8d6f7bc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4100" y="3211375"/>
            <a:ext cx="1360225" cy="13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db8d6f7bc8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2125" y="3229012"/>
            <a:ext cx="1314275" cy="12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db8d6f7bc8_0_0"/>
          <p:cNvSpPr txBox="1"/>
          <p:nvPr/>
        </p:nvSpPr>
        <p:spPr>
          <a:xfrm>
            <a:off x="6055075" y="3529825"/>
            <a:ext cx="106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chemeClr val="lt1"/>
                </a:solidFill>
              </a:rPr>
              <a:t>LS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1db8d6f7bc8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db8d6f7bc8_0_9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6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Formatos de arquivo!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g1db8d6f7bc8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db8d6f7bc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5225" y="323175"/>
            <a:ext cx="1259125" cy="12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db8d6f7bc8_0_9"/>
          <p:cNvSpPr/>
          <p:nvPr/>
        </p:nvSpPr>
        <p:spPr>
          <a:xfrm>
            <a:off x="5055675" y="819225"/>
            <a:ext cx="4239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g1db8d6f7bc8_0_9"/>
          <p:cNvPicPr preferRelativeResize="0"/>
          <p:nvPr/>
        </p:nvPicPr>
        <p:blipFill rotWithShape="1">
          <a:blip r:embed="rId6">
            <a:alphaModFix/>
          </a:blip>
          <a:srcRect b="32018" l="18140" r="20924" t="27441"/>
          <a:stretch/>
        </p:blipFill>
        <p:spPr>
          <a:xfrm>
            <a:off x="5836799" y="353913"/>
            <a:ext cx="3200376" cy="11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db8d6f7bc8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0575" y="1913400"/>
            <a:ext cx="1197626" cy="11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db8d6f7bc8_0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4274" y="3600005"/>
            <a:ext cx="1141026" cy="104676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db8d6f7bc8_0_9"/>
          <p:cNvSpPr/>
          <p:nvPr/>
        </p:nvSpPr>
        <p:spPr>
          <a:xfrm>
            <a:off x="5055675" y="2404563"/>
            <a:ext cx="4239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db8d6f7bc8_0_9"/>
          <p:cNvSpPr/>
          <p:nvPr/>
        </p:nvSpPr>
        <p:spPr>
          <a:xfrm>
            <a:off x="5055675" y="3989888"/>
            <a:ext cx="423900" cy="26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g1db8d6f7bc8_0_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6774" y="3472888"/>
            <a:ext cx="2118625" cy="1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db8d6f7bc8_0_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36774" y="1861736"/>
            <a:ext cx="2118625" cy="130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db8d6f7bc8_0_9"/>
          <p:cNvSpPr txBox="1"/>
          <p:nvPr/>
        </p:nvSpPr>
        <p:spPr>
          <a:xfrm>
            <a:off x="4096113" y="640050"/>
            <a:ext cx="106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</a:rPr>
              <a:t>LS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1db8d13efe3_64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20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db8d13efe3_64_3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6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Plataformas de base de dados!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1db8d13efe3_64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db8d13efe3_64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988" y="172099"/>
            <a:ext cx="2874602" cy="161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db8d13efe3_64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8075" y="2100221"/>
            <a:ext cx="2920425" cy="94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db8d13efe3_64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8075" y="3362638"/>
            <a:ext cx="2920425" cy="1073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1db8d13efe3_64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db8d13efe3_64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db8d13efe3_64_9"/>
          <p:cNvSpPr/>
          <p:nvPr/>
        </p:nvSpPr>
        <p:spPr>
          <a:xfrm>
            <a:off x="4053675" y="129550"/>
            <a:ext cx="9738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Animais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23" name="Google Shape;123;g1db8d13efe3_64_9"/>
          <p:cNvPicPr preferRelativeResize="0"/>
          <p:nvPr/>
        </p:nvPicPr>
        <p:blipFill rotWithShape="1">
          <a:blip r:embed="rId5">
            <a:alphaModFix/>
          </a:blip>
          <a:srcRect b="32144" l="18399" r="20531" t="28141"/>
          <a:stretch/>
        </p:blipFill>
        <p:spPr>
          <a:xfrm>
            <a:off x="470062" y="1128850"/>
            <a:ext cx="8141026" cy="297790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db8d13efe3_64_9"/>
          <p:cNvSpPr/>
          <p:nvPr/>
        </p:nvSpPr>
        <p:spPr>
          <a:xfrm>
            <a:off x="3247050" y="629188"/>
            <a:ext cx="2649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Algoritmo de classificação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1dbaf2b541f_15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200"/>
            <a:ext cx="9144000" cy="5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dbaf2b541f_15_15"/>
          <p:cNvSpPr/>
          <p:nvPr/>
        </p:nvSpPr>
        <p:spPr>
          <a:xfrm>
            <a:off x="370350" y="-65175"/>
            <a:ext cx="3045300" cy="52086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b="1" lang="pt-BR" sz="2900">
                <a:solidFill>
                  <a:schemeClr val="lt1"/>
                </a:solidFill>
                <a:highlight>
                  <a:srgbClr val="0B5394"/>
                </a:highlight>
              </a:rPr>
              <a:t>6</a:t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Tipos de classificação!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1dbaf2b541f_15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dbaf2b541f_15_15"/>
          <p:cNvSpPr/>
          <p:nvPr/>
        </p:nvSpPr>
        <p:spPr>
          <a:xfrm>
            <a:off x="4918900" y="658613"/>
            <a:ext cx="2649900" cy="353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Árvore de decisão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33" name="Google Shape;133;g1dbaf2b541f_15_15"/>
          <p:cNvPicPr preferRelativeResize="0"/>
          <p:nvPr/>
        </p:nvPicPr>
        <p:blipFill rotWithShape="1">
          <a:blip r:embed="rId5">
            <a:alphaModFix/>
          </a:blip>
          <a:srcRect b="0" l="5336" r="1196" t="0"/>
          <a:stretch/>
        </p:blipFill>
        <p:spPr>
          <a:xfrm>
            <a:off x="3935125" y="1177150"/>
            <a:ext cx="4617450" cy="30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1d9c435337f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150"/>
            <a:ext cx="9144000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d9c435337f_1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800" y="4524875"/>
            <a:ext cx="618625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d9c435337f_1_19"/>
          <p:cNvSpPr/>
          <p:nvPr/>
        </p:nvSpPr>
        <p:spPr>
          <a:xfrm>
            <a:off x="2641075" y="2170700"/>
            <a:ext cx="4120800" cy="551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Obrigado pela atenção!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